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59" r:id="rId2"/>
    <p:sldId id="423" r:id="rId3"/>
    <p:sldId id="425" r:id="rId4"/>
    <p:sldId id="430" r:id="rId5"/>
    <p:sldId id="833" r:id="rId6"/>
    <p:sldId id="427" r:id="rId7"/>
    <p:sldId id="432" r:id="rId8"/>
    <p:sldId id="826" r:id="rId9"/>
    <p:sldId id="422" r:id="rId10"/>
    <p:sldId id="827" r:id="rId11"/>
    <p:sldId id="834" r:id="rId12"/>
    <p:sldId id="828" r:id="rId13"/>
    <p:sldId id="433" r:id="rId14"/>
    <p:sldId id="410" r:id="rId15"/>
    <p:sldId id="851" r:id="rId16"/>
    <p:sldId id="852" r:id="rId17"/>
    <p:sldId id="434" r:id="rId18"/>
    <p:sldId id="401" r:id="rId19"/>
    <p:sldId id="396" r:id="rId20"/>
    <p:sldId id="397" r:id="rId21"/>
    <p:sldId id="413" r:id="rId22"/>
    <p:sldId id="414" r:id="rId23"/>
    <p:sldId id="435" r:id="rId24"/>
    <p:sldId id="429" r:id="rId25"/>
    <p:sldId id="835" r:id="rId26"/>
    <p:sldId id="436" r:id="rId27"/>
    <p:sldId id="843" r:id="rId28"/>
    <p:sldId id="406" r:id="rId29"/>
    <p:sldId id="844" r:id="rId30"/>
    <p:sldId id="850" r:id="rId31"/>
    <p:sldId id="857" r:id="rId32"/>
    <p:sldId id="856" r:id="rId33"/>
    <p:sldId id="837" r:id="rId34"/>
    <p:sldId id="853" r:id="rId35"/>
    <p:sldId id="838" r:id="rId36"/>
    <p:sldId id="840" r:id="rId37"/>
    <p:sldId id="806" r:id="rId38"/>
    <p:sldId id="842" r:id="rId39"/>
    <p:sldId id="825" r:id="rId40"/>
    <p:sldId id="855" r:id="rId41"/>
    <p:sldId id="836" r:id="rId42"/>
    <p:sldId id="848" r:id="rId43"/>
    <p:sldId id="858" r:id="rId44"/>
    <p:sldId id="847" r:id="rId45"/>
  </p:sldIdLst>
  <p:sldSz cx="32918400" cy="21945600"/>
  <p:notesSz cx="7010400" cy="9296400"/>
  <p:defaultTextStyle>
    <a:defPPr>
      <a:defRPr lang="en-US"/>
    </a:defPPr>
    <a:lvl1pPr marL="0" algn="l" defTabSz="3135020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1pPr>
    <a:lvl2pPr marL="1567510" algn="l" defTabSz="3135020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2pPr>
    <a:lvl3pPr marL="3135020" algn="l" defTabSz="3135020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3pPr>
    <a:lvl4pPr marL="4702531" algn="l" defTabSz="3135020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4pPr>
    <a:lvl5pPr marL="6270041" algn="l" defTabSz="3135020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5pPr>
    <a:lvl6pPr marL="7837551" algn="l" defTabSz="3135020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6pPr>
    <a:lvl7pPr marL="9405061" algn="l" defTabSz="3135020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7pPr>
    <a:lvl8pPr marL="10972571" algn="l" defTabSz="3135020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8pPr>
    <a:lvl9pPr marL="12540082" algn="l" defTabSz="3135020" rtl="0" eaLnBrk="1" latinLnBrk="0" hangingPunct="1">
      <a:defRPr sz="61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12" userDrawn="1">
          <p15:clr>
            <a:srgbClr val="A4A3A4"/>
          </p15:clr>
        </p15:guide>
        <p15:guide id="2" pos="10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6600"/>
    <a:srgbClr val="CCCC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410" autoAdjust="0"/>
  </p:normalViewPr>
  <p:slideViewPr>
    <p:cSldViewPr>
      <p:cViewPr varScale="1">
        <p:scale>
          <a:sx n="23" d="100"/>
          <a:sy n="23" d="100"/>
        </p:scale>
        <p:origin x="624" y="14"/>
      </p:cViewPr>
      <p:guideLst>
        <p:guide orient="horz" pos="6912"/>
        <p:guide pos="10368"/>
      </p:guideLst>
    </p:cSldViewPr>
  </p:slideViewPr>
  <p:outlineViewPr>
    <p:cViewPr>
      <p:scale>
        <a:sx n="33" d="100"/>
        <a:sy n="33" d="100"/>
      </p:scale>
      <p:origin x="0" y="-950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158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927EC-2AA2-4709-B479-45A627745EE9}" type="datetime1">
              <a:rPr lang="en-US" smtClean="0"/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5A401-18F1-40AE-B4F4-6EF05B84E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8825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0588" y="696913"/>
            <a:ext cx="52292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B8661-01E8-43E0-BC20-BD8C7F933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722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3135020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1pPr>
    <a:lvl2pPr marL="1567510" algn="l" defTabSz="3135020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2pPr>
    <a:lvl3pPr marL="3135020" algn="l" defTabSz="3135020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3pPr>
    <a:lvl4pPr marL="4702531" algn="l" defTabSz="3135020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4pPr>
    <a:lvl5pPr marL="6270041" algn="l" defTabSz="3135020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5pPr>
    <a:lvl6pPr marL="7837551" algn="l" defTabSz="3135020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6pPr>
    <a:lvl7pPr marL="9405061" algn="l" defTabSz="3135020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7pPr>
    <a:lvl8pPr marL="10972571" algn="l" defTabSz="3135020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8pPr>
    <a:lvl9pPr marL="12540082" algn="l" defTabSz="3135020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26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7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56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UC-1240-LD. </a:t>
            </a:r>
          </a:p>
          <a:p>
            <a:r>
              <a:rPr lang="en-US" dirty="0"/>
              <a:t>Not Acid Washed. </a:t>
            </a:r>
          </a:p>
          <a:p>
            <a:r>
              <a:rPr lang="en-US" dirty="0"/>
              <a:t>Bituminous based</a:t>
            </a:r>
          </a:p>
          <a:p>
            <a:r>
              <a:rPr lang="en-US" dirty="0"/>
              <a:t>Can be regenerated</a:t>
            </a:r>
          </a:p>
          <a:p>
            <a:r>
              <a:rPr lang="en-US" dirty="0"/>
              <a:t>Lignite is wood based coal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99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93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67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57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94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98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95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33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8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91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25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31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78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30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67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83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11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74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92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542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KSD – 1-year pilot</a:t>
            </a:r>
          </a:p>
          <a:p>
            <a:r>
              <a:rPr lang="en-US" dirty="0"/>
              <a:t>Westfield – RSSCT</a:t>
            </a:r>
          </a:p>
          <a:p>
            <a:r>
              <a:rPr lang="en-US" dirty="0"/>
              <a:t>Pease – 1-year pilot</a:t>
            </a:r>
          </a:p>
          <a:p>
            <a:r>
              <a:rPr lang="en-US" dirty="0"/>
              <a:t>Hoosick -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701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8-10 months breakthrough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95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1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71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41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90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07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B6718E2-EF8A-47F7-87EA-1C43D2F7721C}" type="datetime1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B8661-01E8-43E0-BC20-BD8C7F9333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8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6817362"/>
            <a:ext cx="27980640" cy="4704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12435840"/>
            <a:ext cx="2304288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6A7D4-AC40-442C-8557-75BCC762143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10/24/2019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A790F-9C8E-48EE-A485-DFBDB6BCD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420" y="19805474"/>
            <a:ext cx="8180952" cy="2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9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DE1A2-7FB9-42E3-B8F4-4CC01715078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10/24/2019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0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5840" y="878843"/>
            <a:ext cx="7406640" cy="18724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920" y="878843"/>
            <a:ext cx="21671280" cy="187248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3689-0457-4CB7-9ABC-8E18D603213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10/24/2019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2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878D-945E-40DF-9551-11F86AE8C7B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10/24/2019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6600" b="1"/>
            </a:lvl1pPr>
          </a:lstStyle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94717-09F6-40B0-A15C-5402C02995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420" y="19805474"/>
            <a:ext cx="8180952" cy="2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14102082"/>
            <a:ext cx="27980640" cy="4358640"/>
          </a:xfrm>
        </p:spPr>
        <p:txBody>
          <a:bodyPr anchor="t"/>
          <a:lstStyle>
            <a:lvl1pPr algn="l">
              <a:defRPr sz="1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9301483"/>
            <a:ext cx="27980640" cy="4800598"/>
          </a:xfrm>
        </p:spPr>
        <p:txBody>
          <a:bodyPr anchor="b"/>
          <a:lstStyle>
            <a:lvl1pPr marL="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1pPr>
            <a:lvl2pPr marL="14630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4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843B-C243-4610-A5BC-C108B5B673B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10/24/2019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9FDA9-7B8C-4EBA-BE52-9C1D1D1B7A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420" y="19805474"/>
            <a:ext cx="8180952" cy="2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5120641"/>
            <a:ext cx="14538960" cy="14483082"/>
          </a:xfrm>
        </p:spPr>
        <p:txBody>
          <a:bodyPr/>
          <a:lstStyle>
            <a:lvl1pPr>
              <a:defRPr sz="8960"/>
            </a:lvl1pPr>
            <a:lvl2pPr>
              <a:defRPr sz="7680"/>
            </a:lvl2pPr>
            <a:lvl3pPr>
              <a:defRPr sz="6400"/>
            </a:lvl3pPr>
            <a:lvl4pPr>
              <a:defRPr sz="5760"/>
            </a:lvl4pPr>
            <a:lvl5pPr>
              <a:defRPr sz="5760"/>
            </a:lvl5pPr>
            <a:lvl6pPr>
              <a:defRPr sz="5760"/>
            </a:lvl6pPr>
            <a:lvl7pPr>
              <a:defRPr sz="5760"/>
            </a:lvl7pPr>
            <a:lvl8pPr>
              <a:defRPr sz="5760"/>
            </a:lvl8pPr>
            <a:lvl9pPr>
              <a:defRPr sz="57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3520" y="5120641"/>
            <a:ext cx="14538960" cy="14483082"/>
          </a:xfrm>
        </p:spPr>
        <p:txBody>
          <a:bodyPr/>
          <a:lstStyle>
            <a:lvl1pPr>
              <a:defRPr sz="8960"/>
            </a:lvl1pPr>
            <a:lvl2pPr>
              <a:defRPr sz="7680"/>
            </a:lvl2pPr>
            <a:lvl3pPr>
              <a:defRPr sz="6400"/>
            </a:lvl3pPr>
            <a:lvl4pPr>
              <a:defRPr sz="5760"/>
            </a:lvl4pPr>
            <a:lvl5pPr>
              <a:defRPr sz="5760"/>
            </a:lvl5pPr>
            <a:lvl6pPr>
              <a:defRPr sz="5760"/>
            </a:lvl6pPr>
            <a:lvl7pPr>
              <a:defRPr sz="5760"/>
            </a:lvl7pPr>
            <a:lvl8pPr>
              <a:defRPr sz="5760"/>
            </a:lvl8pPr>
            <a:lvl9pPr>
              <a:defRPr sz="57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7C2E-79D6-46ED-8782-FB577CFDBD5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10/24/2019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BA070-A665-4045-A768-B0D8BE26A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420" y="19805474"/>
            <a:ext cx="8180952" cy="2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2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4912362"/>
            <a:ext cx="14544677" cy="204723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6959600"/>
            <a:ext cx="14544677" cy="12644122"/>
          </a:xfrm>
        </p:spPr>
        <p:txBody>
          <a:bodyPr/>
          <a:lstStyle>
            <a:lvl1pPr>
              <a:defRPr sz="7680"/>
            </a:lvl1pPr>
            <a:lvl2pPr>
              <a:defRPr sz="6400"/>
            </a:lvl2pPr>
            <a:lvl3pPr>
              <a:defRPr sz="5760"/>
            </a:lvl3pPr>
            <a:lvl4pPr>
              <a:defRPr sz="5120"/>
            </a:lvl4pPr>
            <a:lvl5pPr>
              <a:defRPr sz="5120"/>
            </a:lvl5pPr>
            <a:lvl6pPr>
              <a:defRPr sz="5120"/>
            </a:lvl6pPr>
            <a:lvl7pPr>
              <a:defRPr sz="5120"/>
            </a:lvl7pPr>
            <a:lvl8pPr>
              <a:defRPr sz="5120"/>
            </a:lvl8pPr>
            <a:lvl9pPr>
              <a:defRPr sz="51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4912362"/>
            <a:ext cx="14550390" cy="204723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6959600"/>
            <a:ext cx="14550390" cy="12644122"/>
          </a:xfrm>
        </p:spPr>
        <p:txBody>
          <a:bodyPr/>
          <a:lstStyle>
            <a:lvl1pPr>
              <a:defRPr sz="7680"/>
            </a:lvl1pPr>
            <a:lvl2pPr>
              <a:defRPr sz="6400"/>
            </a:lvl2pPr>
            <a:lvl3pPr>
              <a:defRPr sz="5760"/>
            </a:lvl3pPr>
            <a:lvl4pPr>
              <a:defRPr sz="5120"/>
            </a:lvl4pPr>
            <a:lvl5pPr>
              <a:defRPr sz="5120"/>
            </a:lvl5pPr>
            <a:lvl6pPr>
              <a:defRPr sz="5120"/>
            </a:lvl6pPr>
            <a:lvl7pPr>
              <a:defRPr sz="5120"/>
            </a:lvl7pPr>
            <a:lvl8pPr>
              <a:defRPr sz="5120"/>
            </a:lvl8pPr>
            <a:lvl9pPr>
              <a:defRPr sz="51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F9FD-3615-49D5-AB7D-922D08BD748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10/24/2019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5C5B5C-8AF7-435C-8DD9-909E753AC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420" y="19805474"/>
            <a:ext cx="8180952" cy="2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3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506F-100A-405A-9423-E7171999BF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10/24/2019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04E464-E3EE-4CE6-A673-4958CD05D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420" y="19805474"/>
            <a:ext cx="8180952" cy="2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9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7E14-8A78-4235-AADE-0A6C64E51A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10/24/2019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873760"/>
            <a:ext cx="10829927" cy="3718560"/>
          </a:xfrm>
        </p:spPr>
        <p:txBody>
          <a:bodyPr anchor="b"/>
          <a:lstStyle>
            <a:lvl1pPr algn="l">
              <a:defRPr sz="6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873761"/>
            <a:ext cx="18402300" cy="18729962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4592321"/>
            <a:ext cx="10829927" cy="15011402"/>
          </a:xfrm>
        </p:spPr>
        <p:txBody>
          <a:bodyPr/>
          <a:lstStyle>
            <a:lvl1pPr marL="0" indent="0">
              <a:buNone/>
              <a:defRPr sz="4480"/>
            </a:lvl1pPr>
            <a:lvl2pPr marL="1463040" indent="0">
              <a:buNone/>
              <a:defRPr sz="3840"/>
            </a:lvl2pPr>
            <a:lvl3pPr marL="2926080" indent="0">
              <a:buNone/>
              <a:defRPr sz="3200"/>
            </a:lvl3pPr>
            <a:lvl4pPr marL="4389120" indent="0">
              <a:buNone/>
              <a:defRPr sz="2880"/>
            </a:lvl4pPr>
            <a:lvl5pPr marL="5852160" indent="0">
              <a:buNone/>
              <a:defRPr sz="2880"/>
            </a:lvl5pPr>
            <a:lvl6pPr marL="7315200" indent="0">
              <a:buNone/>
              <a:defRPr sz="2880"/>
            </a:lvl6pPr>
            <a:lvl7pPr marL="8778240" indent="0">
              <a:buNone/>
              <a:defRPr sz="2880"/>
            </a:lvl7pPr>
            <a:lvl8pPr marL="10241280" indent="0">
              <a:buNone/>
              <a:defRPr sz="2880"/>
            </a:lvl8pPr>
            <a:lvl9pPr marL="11704320" indent="0">
              <a:buNone/>
              <a:defRPr sz="28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016F6-A46C-4B68-8F5B-C87CE54F722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10/24/2019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9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15361920"/>
            <a:ext cx="19751040" cy="1813562"/>
          </a:xfrm>
        </p:spPr>
        <p:txBody>
          <a:bodyPr anchor="b"/>
          <a:lstStyle>
            <a:lvl1pPr algn="l">
              <a:defRPr sz="6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1960880"/>
            <a:ext cx="19751040" cy="13167360"/>
          </a:xfrm>
        </p:spPr>
        <p:txBody>
          <a:bodyPr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17175482"/>
            <a:ext cx="19751040" cy="2575558"/>
          </a:xfrm>
        </p:spPr>
        <p:txBody>
          <a:bodyPr/>
          <a:lstStyle>
            <a:lvl1pPr marL="0" indent="0">
              <a:buNone/>
              <a:defRPr sz="4480"/>
            </a:lvl1pPr>
            <a:lvl2pPr marL="1463040" indent="0">
              <a:buNone/>
              <a:defRPr sz="3840"/>
            </a:lvl2pPr>
            <a:lvl3pPr marL="2926080" indent="0">
              <a:buNone/>
              <a:defRPr sz="3200"/>
            </a:lvl3pPr>
            <a:lvl4pPr marL="4389120" indent="0">
              <a:buNone/>
              <a:defRPr sz="2880"/>
            </a:lvl4pPr>
            <a:lvl5pPr marL="5852160" indent="0">
              <a:buNone/>
              <a:defRPr sz="2880"/>
            </a:lvl5pPr>
            <a:lvl6pPr marL="7315200" indent="0">
              <a:buNone/>
              <a:defRPr sz="2880"/>
            </a:lvl6pPr>
            <a:lvl7pPr marL="8778240" indent="0">
              <a:buNone/>
              <a:defRPr sz="2880"/>
            </a:lvl7pPr>
            <a:lvl8pPr marL="10241280" indent="0">
              <a:buNone/>
              <a:defRPr sz="2880"/>
            </a:lvl8pPr>
            <a:lvl9pPr marL="11704320" indent="0">
              <a:buNone/>
              <a:defRPr sz="28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82C30-C9C5-401C-A8B6-CA01BB6F85E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10/24/2019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90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878842"/>
            <a:ext cx="2962656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5120641"/>
            <a:ext cx="29626560" cy="14483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1FFC-31BB-43DE-A5B9-BD656E4425B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10/24/2019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6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Wave 7"/>
          <p:cNvSpPr/>
          <p:nvPr userDrawn="1"/>
        </p:nvSpPr>
        <p:spPr>
          <a:xfrm>
            <a:off x="-4366706" y="19263360"/>
            <a:ext cx="44165520" cy="7071360"/>
          </a:xfrm>
          <a:prstGeom prst="wav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62000">
                <a:schemeClr val="accent5"/>
              </a:gs>
              <a:gs pos="10000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747">
              <a:solidFill>
                <a:prstClr val="white"/>
              </a:solidFill>
            </a:endParaRPr>
          </a:p>
        </p:txBody>
      </p:sp>
      <p:pic>
        <p:nvPicPr>
          <p:cNvPr id="9" name="Picture 6" descr="G:\Marketing\NEW Underwood Engineers Logo\UE log 7-15-10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62" y="19802194"/>
            <a:ext cx="11114982" cy="214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53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2926080" rtl="0" eaLnBrk="1" latinLnBrk="0" hangingPunct="1"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2926080" rtl="0" eaLnBrk="1" latinLnBrk="0" hangingPunct="1">
        <a:spcBef>
          <a:spcPct val="20000"/>
        </a:spcBef>
        <a:buFont typeface="Arial" pitchFamily="34" charset="0"/>
        <a:buChar char="•"/>
        <a:defRPr sz="10240" kern="1200">
          <a:solidFill>
            <a:schemeClr val="tx1"/>
          </a:solidFill>
          <a:latin typeface="+mn-lt"/>
          <a:ea typeface="+mn-ea"/>
          <a:cs typeface="+mn-cs"/>
        </a:defRPr>
      </a:lvl1pPr>
      <a:lvl2pPr marL="2377440" indent="-914400" algn="l" defTabSz="2926080" rtl="0" eaLnBrk="1" latinLnBrk="0" hangingPunct="1">
        <a:spcBef>
          <a:spcPct val="20000"/>
        </a:spcBef>
        <a:buFont typeface="Arial" pitchFamily="34" charset="0"/>
        <a:buChar char="–"/>
        <a:defRPr sz="896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spcBef>
          <a:spcPct val="20000"/>
        </a:spcBef>
        <a:buFont typeface="Arial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spcBef>
          <a:spcPct val="20000"/>
        </a:spcBef>
        <a:buFont typeface="Arial" pitchFamily="34" charset="0"/>
        <a:buChar char="–"/>
        <a:defRPr sz="640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spcBef>
          <a:spcPct val="20000"/>
        </a:spcBef>
        <a:buFont typeface="Arial" pitchFamily="34" charset="0"/>
        <a:buChar char="»"/>
        <a:defRPr sz="640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6E2FE-5B62-4EE3-A4A2-4B4DFF9CA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8880" y="5867400"/>
            <a:ext cx="27980640" cy="4704080"/>
          </a:xfrm>
        </p:spPr>
        <p:txBody>
          <a:bodyPr>
            <a:normAutofit fontScale="90000"/>
          </a:bodyPr>
          <a:lstStyle/>
          <a:p>
            <a:r>
              <a:rPr lang="en-US" dirty="0"/>
              <a:t>Water System Infrastructure Improvements</a:t>
            </a:r>
            <a:br>
              <a:rPr lang="en-US" dirty="0"/>
            </a:br>
            <a:r>
              <a:rPr lang="en-US" dirty="0"/>
              <a:t>Merrimack Village District</a:t>
            </a:r>
            <a:br>
              <a:rPr lang="en-US" dirty="0"/>
            </a:br>
            <a:r>
              <a:rPr lang="en-US" dirty="0"/>
              <a:t>PFAS Treatment and CIP</a:t>
            </a:r>
            <a:br>
              <a:rPr lang="en-US" dirty="0"/>
            </a:br>
            <a:r>
              <a:rPr lang="en-US" dirty="0"/>
              <a:t>Wells 2, 3, 7 &amp; 8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C40B0-CE0A-4437-811C-6B916902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760" y="15087600"/>
            <a:ext cx="23042880" cy="2956560"/>
          </a:xfrm>
        </p:spPr>
        <p:txBody>
          <a:bodyPr>
            <a:normAutofit/>
          </a:bodyPr>
          <a:lstStyle/>
          <a:p>
            <a:r>
              <a:rPr lang="en-US" dirty="0"/>
              <a:t>October 23, 2019</a:t>
            </a:r>
          </a:p>
        </p:txBody>
      </p:sp>
    </p:spTree>
    <p:extLst>
      <p:ext uri="{BB962C8B-B14F-4D97-AF65-F5344CB8AC3E}">
        <p14:creationId xmlns:p14="http://schemas.microsoft.com/office/powerpoint/2010/main" val="1843738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0E28-33D5-4136-BF13-608118BFA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6BD80-78CD-43C0-965A-02C6D46B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37854-0F1A-4AEB-96D9-D576834F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D6C23-7325-494F-87A9-F7317EB31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281738" cy="219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74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2E4AF-1E13-411F-A90B-91492389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CFB46-7AC5-417B-A0CA-6E8C20A0F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9EFF4-0D07-4CF9-B5DD-B8F71A5C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41A4A-B983-4307-9046-7392FFEFD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2541"/>
            <a:ext cx="33060385" cy="192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8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ECC50-D103-46D1-94A7-628593A2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0271F-688F-4260-825F-74004F4AE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4C248-D6B1-44CA-8F9A-0F2C82D2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95F80-E745-4277-977D-2C6B5C5C9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0" y="436878"/>
            <a:ext cx="37503899" cy="2437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06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4F1B28-7CFD-4FC7-812D-9D19601B57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Wells #7 and #8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E906CE6-3D64-4728-B4F6-75D22E511D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C46D-E1D9-4C62-BB2C-3F5C029F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84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2CE8F65-DE80-46BA-B766-D56F5E374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4600"/>
            <a:ext cx="15067279" cy="11300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FA9B8D-07A1-4FE6-9C1B-8ED37FA2E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Treatment Plant - #7/#8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A8500-D760-48B8-9BA8-266E259C6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6A221-AB64-487A-9FA6-682DEE87A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/>
          <a:stretch/>
        </p:blipFill>
        <p:spPr>
          <a:xfrm>
            <a:off x="11963400" y="5120641"/>
            <a:ext cx="20955000" cy="129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3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10C4-D35D-48AE-87D9-1F5540058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7 &amp; 8 Addition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F5A98-90E9-4A53-A80C-07894DD43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B1EFD-AB7E-4A4A-8609-F8B26A34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4E218-FC68-40E8-A63A-346B058A3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3" y="5120641"/>
            <a:ext cx="32838497" cy="17640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94E3E6-5E79-41AE-8662-543E890E4712}"/>
              </a:ext>
            </a:extLst>
          </p:cNvPr>
          <p:cNvSpPr/>
          <p:nvPr/>
        </p:nvSpPr>
        <p:spPr>
          <a:xfrm>
            <a:off x="1905000" y="7120891"/>
            <a:ext cx="14325600" cy="13453109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89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A2C1-4142-4A79-86DA-9DDC2EB6D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7 &amp; 8 Addition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7A633-7A34-4007-B66C-B4A41D5BB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C3A35-37BD-464A-B5DE-35F83C99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64EAD-3212-46E3-9158-F3BB3657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5273040"/>
            <a:ext cx="40260594" cy="1697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0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4F1B28-7CFD-4FC7-812D-9D19601B57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Wells #2 and #3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E906CE6-3D64-4728-B4F6-75D22E511D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C46D-E1D9-4C62-BB2C-3F5C029F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24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F6B40-37C2-4A35-B545-5E232622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194FB-EE3D-42B8-A824-12C93BAB8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E8749-CA22-41AE-98F1-DBC24E056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-53743"/>
            <a:ext cx="29626560" cy="19619366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5B814F49-B3B6-4E51-947C-9460309B758E}"/>
              </a:ext>
            </a:extLst>
          </p:cNvPr>
          <p:cNvSpPr/>
          <p:nvPr/>
        </p:nvSpPr>
        <p:spPr>
          <a:xfrm rot="2763290">
            <a:off x="20347445" y="3820850"/>
            <a:ext cx="860907" cy="24924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8711547-2475-4950-A359-FA12212BEB9B}"/>
              </a:ext>
            </a:extLst>
          </p:cNvPr>
          <p:cNvSpPr/>
          <p:nvPr/>
        </p:nvSpPr>
        <p:spPr>
          <a:xfrm rot="19590548">
            <a:off x="20090797" y="7211472"/>
            <a:ext cx="843207" cy="21210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DEA9F13-8F5A-4F7A-B707-1DAA4037CFC1}"/>
              </a:ext>
            </a:extLst>
          </p:cNvPr>
          <p:cNvSpPr/>
          <p:nvPr/>
        </p:nvSpPr>
        <p:spPr>
          <a:xfrm rot="2291580">
            <a:off x="20354118" y="9173714"/>
            <a:ext cx="686709" cy="17058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0BD7EDA-6623-424F-A629-694518D2A061}"/>
              </a:ext>
            </a:extLst>
          </p:cNvPr>
          <p:cNvSpPr/>
          <p:nvPr/>
        </p:nvSpPr>
        <p:spPr>
          <a:xfrm rot="2227369">
            <a:off x="18741506" y="10853930"/>
            <a:ext cx="685800" cy="2743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296BEB6-79BB-4BC8-B8A3-C3D5DAB21DEA}"/>
              </a:ext>
            </a:extLst>
          </p:cNvPr>
          <p:cNvSpPr/>
          <p:nvPr/>
        </p:nvSpPr>
        <p:spPr>
          <a:xfrm rot="2143592">
            <a:off x="17157473" y="13165752"/>
            <a:ext cx="685800" cy="2743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8EEC769-6DB0-4AC9-8E0F-499A673ABA0A}"/>
              </a:ext>
            </a:extLst>
          </p:cNvPr>
          <p:cNvSpPr/>
          <p:nvPr/>
        </p:nvSpPr>
        <p:spPr>
          <a:xfrm rot="19784898">
            <a:off x="15537311" y="14083528"/>
            <a:ext cx="653579" cy="10905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159904F-D903-40C0-AC3D-A66CADA8FDB9}"/>
              </a:ext>
            </a:extLst>
          </p:cNvPr>
          <p:cNvSpPr/>
          <p:nvPr/>
        </p:nvSpPr>
        <p:spPr>
          <a:xfrm rot="316160">
            <a:off x="19560456" y="5844835"/>
            <a:ext cx="781767" cy="15149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AF5425-4C81-428A-AB7E-9B9E8D5A99A7}"/>
              </a:ext>
            </a:extLst>
          </p:cNvPr>
          <p:cNvSpPr/>
          <p:nvPr/>
        </p:nvSpPr>
        <p:spPr>
          <a:xfrm>
            <a:off x="21107400" y="3200400"/>
            <a:ext cx="1447800" cy="133604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10E395-6C36-49AD-93F8-BC68AFCAED57}"/>
              </a:ext>
            </a:extLst>
          </p:cNvPr>
          <p:cNvSpPr/>
          <p:nvPr/>
        </p:nvSpPr>
        <p:spPr>
          <a:xfrm>
            <a:off x="14583199" y="12858095"/>
            <a:ext cx="1447800" cy="1336042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894EE6-B706-463D-ABCC-312A09FA1D33}"/>
              </a:ext>
            </a:extLst>
          </p:cNvPr>
          <p:cNvSpPr/>
          <p:nvPr/>
        </p:nvSpPr>
        <p:spPr>
          <a:xfrm>
            <a:off x="6629399" y="3892304"/>
            <a:ext cx="8677699" cy="2349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1-1/4 miles Raw Water Transmission Main</a:t>
            </a:r>
          </a:p>
        </p:txBody>
      </p:sp>
    </p:spTree>
    <p:extLst>
      <p:ext uri="{BB962C8B-B14F-4D97-AF65-F5344CB8AC3E}">
        <p14:creationId xmlns:p14="http://schemas.microsoft.com/office/powerpoint/2010/main" val="804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B8F646-2376-4AF7-ABC7-D44EFBF9A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00" y="4181593"/>
            <a:ext cx="20320000" cy="152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1CDBCC-FFED-4347-9342-B21BB109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#2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3CF8F5-8B68-435B-9183-6AE287333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213548"/>
            <a:ext cx="14305280" cy="10728960"/>
          </a:xfrm>
        </p:spPr>
      </p:pic>
    </p:spTree>
    <p:extLst>
      <p:ext uri="{BB962C8B-B14F-4D97-AF65-F5344CB8AC3E}">
        <p14:creationId xmlns:p14="http://schemas.microsoft.com/office/powerpoint/2010/main" val="1638927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FE180-0411-442E-A1AE-D5FC4DDF1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4AE69-AC52-4C0B-8B99-04001246B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Don Provencher </a:t>
            </a:r>
          </a:p>
          <a:p>
            <a:pPr lvl="1"/>
            <a:r>
              <a:rPr lang="en-US" dirty="0"/>
              <a:t>Chair, Board of Commissioners</a:t>
            </a:r>
          </a:p>
          <a:p>
            <a:r>
              <a:rPr lang="en-US" dirty="0"/>
              <a:t>Ron Miner</a:t>
            </a:r>
          </a:p>
          <a:p>
            <a:pPr lvl="1"/>
            <a:r>
              <a:rPr lang="en-US" dirty="0"/>
              <a:t>Superintendent, MVD</a:t>
            </a:r>
          </a:p>
          <a:p>
            <a:r>
              <a:rPr lang="en-US" dirty="0"/>
              <a:t>Jill Lavoie</a:t>
            </a:r>
          </a:p>
          <a:p>
            <a:pPr lvl="1"/>
            <a:r>
              <a:rPr lang="en-US" dirty="0"/>
              <a:t>Business Manager, MVD</a:t>
            </a:r>
          </a:p>
          <a:p>
            <a:r>
              <a:rPr lang="en-US" dirty="0"/>
              <a:t>Keith Pratt</a:t>
            </a:r>
          </a:p>
          <a:p>
            <a:pPr lvl="1"/>
            <a:r>
              <a:rPr lang="en-US" dirty="0"/>
              <a:t>President, Underwood Engineers, Inc.</a:t>
            </a:r>
          </a:p>
          <a:p>
            <a:r>
              <a:rPr lang="en-US" dirty="0"/>
              <a:t>Mike Metcalf</a:t>
            </a:r>
          </a:p>
          <a:p>
            <a:pPr lvl="1"/>
            <a:r>
              <a:rPr lang="en-US" dirty="0"/>
              <a:t>Sr. Project Manager, Underwood Engineers,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5061-7FB3-4365-9513-ACC2BE20B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09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DE66F2-2ADD-405D-96C2-FCFBA5EFD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5742"/>
            <a:ext cx="14017411" cy="10513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A8D025-2A82-4327-A6D9-A04A624A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#3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BD6C50-669E-4AFA-96C2-54E6166B3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6" t="11344"/>
          <a:stretch/>
        </p:blipFill>
        <p:spPr>
          <a:xfrm>
            <a:off x="20929600" y="3196313"/>
            <a:ext cx="11988800" cy="961191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31927B-D95D-4C92-AD9F-5EDBCCC96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10208258"/>
            <a:ext cx="11988800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5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33F35-8F06-43A0-BD70-2594E4E0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878842"/>
            <a:ext cx="29626560" cy="2321558"/>
          </a:xfrm>
        </p:spPr>
        <p:txBody>
          <a:bodyPr/>
          <a:lstStyle/>
          <a:p>
            <a:r>
              <a:rPr lang="en-US" dirty="0"/>
              <a:t>Well #2 &amp; #3 Fe/Mn &amp; PFAS Removal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F65F9-9DD2-446C-A719-50D20FD06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618" y="3739045"/>
            <a:ext cx="32489645" cy="197305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4495800"/>
            <a:ext cx="29565600" cy="140970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95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E3309-3420-4EF3-9FC2-F15214C3F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436878"/>
            <a:ext cx="29626560" cy="2687322"/>
          </a:xfrm>
        </p:spPr>
        <p:txBody>
          <a:bodyPr/>
          <a:lstStyle/>
          <a:p>
            <a:r>
              <a:rPr lang="en-US" dirty="0"/>
              <a:t>Well #2 &amp; #3 Fe/Mn &amp; PFAS Removal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9B11C-CFEB-4864-ADDE-BC85B3972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91000"/>
            <a:ext cx="32002215" cy="150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25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4F1B28-7CFD-4FC7-812D-9D19601B57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E906CE6-3D64-4728-B4F6-75D22E511D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C46D-E1D9-4C62-BB2C-3F5C029F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76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CA10-3B45-4887-9897-FB7AD04C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21C85F-B7A3-409D-BC0A-9957D6D0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C9F85-5F1A-4229-AB4C-D0877E56D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9429"/>
            <a:ext cx="32936652" cy="1617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27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CA10-3B45-4887-9897-FB7AD04C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Online - Target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21C85F-B7A3-409D-BC0A-9957D6D0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C9F85-5F1A-4229-AB4C-D0877E56D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9429"/>
            <a:ext cx="32936652" cy="1617617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A22F61-3E06-4D3B-A0F8-25C2D4A05C91}"/>
              </a:ext>
            </a:extLst>
          </p:cNvPr>
          <p:cNvSpPr/>
          <p:nvPr/>
        </p:nvSpPr>
        <p:spPr>
          <a:xfrm>
            <a:off x="0" y="5807528"/>
            <a:ext cx="32918400" cy="1609997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2467BC-B747-4AA6-8D0A-3F7B0DBDEBB1}"/>
              </a:ext>
            </a:extLst>
          </p:cNvPr>
          <p:cNvSpPr/>
          <p:nvPr/>
        </p:nvSpPr>
        <p:spPr>
          <a:xfrm rot="16200000">
            <a:off x="7337696" y="13655400"/>
            <a:ext cx="15011402" cy="1492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July 2020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D7EC0A-34E8-43AE-B252-B243B17BE18D}"/>
              </a:ext>
            </a:extLst>
          </p:cNvPr>
          <p:cNvSpPr/>
          <p:nvPr/>
        </p:nvSpPr>
        <p:spPr>
          <a:xfrm rot="16200000">
            <a:off x="12823732" y="13655401"/>
            <a:ext cx="15011402" cy="1492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July 2021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CCA8B0-53B3-4FE5-A98A-3D3D36738A79}"/>
              </a:ext>
            </a:extLst>
          </p:cNvPr>
          <p:cNvSpPr/>
          <p:nvPr/>
        </p:nvSpPr>
        <p:spPr>
          <a:xfrm rot="16200000">
            <a:off x="18754143" y="13655400"/>
            <a:ext cx="15011402" cy="1492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July 2022 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56C46D32-FDF4-4C1F-BC84-669611F82429}"/>
              </a:ext>
            </a:extLst>
          </p:cNvPr>
          <p:cNvSpPr/>
          <p:nvPr/>
        </p:nvSpPr>
        <p:spPr>
          <a:xfrm>
            <a:off x="8960757" y="8714013"/>
            <a:ext cx="2286000" cy="10287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81736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4F1B28-7CFD-4FC7-812D-9D19601B57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Challenges and Opportunities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E906CE6-3D64-4728-B4F6-75D22E511D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C46D-E1D9-4C62-BB2C-3F5C029F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24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2911C5-C3FC-4CD3-9FA8-8A14AEF1B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Funding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D7E6524-66D1-4EFE-9E04-A8928E935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Wells #2/#3 and #7/#8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8AB94-DECA-4667-BFC4-5A17B613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39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9E49E9-D6BF-4F6C-A5B1-426A9E77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Funding Request – May 2019</a:t>
            </a:r>
            <a:br>
              <a:rPr lang="en-US" dirty="0"/>
            </a:br>
            <a:r>
              <a:rPr lang="en-US" dirty="0"/>
              <a:t>#2, #3, #7, and #8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03C2F3C-37DB-4CDE-AE58-E270A271A7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38600" y="7040880"/>
          <a:ext cx="24231600" cy="786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30600">
                  <a:extLst>
                    <a:ext uri="{9D8B030D-6E8A-4147-A177-3AD203B41FA5}">
                      <a16:colId xmlns:a16="http://schemas.microsoft.com/office/drawing/2014/main" val="3793790788"/>
                    </a:ext>
                  </a:extLst>
                </a:gridCol>
                <a:gridCol w="8001000">
                  <a:extLst>
                    <a:ext uri="{9D8B030D-6E8A-4147-A177-3AD203B41FA5}">
                      <a16:colId xmlns:a16="http://schemas.microsoft.com/office/drawing/2014/main" val="2721995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80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/>
                        <a:t>Request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901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0" dirty="0"/>
                        <a:t>DWGWTF Loan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/>
                        <a:t>$6,264,500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034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0" dirty="0"/>
                        <a:t>DWGWTF Grant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/>
                        <a:t>$1,450,000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36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0" dirty="0"/>
                        <a:t>DWSRF or NH Municipal Bond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/>
                        <a:t>$6,500,000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226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0" dirty="0"/>
                        <a:t>MVD Capital Reserves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/>
                        <a:t>$285,500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48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b="1" dirty="0"/>
                        <a:t>$14,500,000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376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079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DBFB3E-3D63-4796-8010-5670A15155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Piloting and RSSCT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138ACE0-B6B7-4FB2-8467-B154A6435F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Fe/Mn and GAC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43E59-1F1B-41B2-A7CE-DD80554F7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6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F061-0041-4E3A-BCAD-C1CC5809C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56139-2B77-428C-AB55-1FB9A0D7D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r>
              <a:rPr lang="en-US" dirty="0"/>
              <a:t>Wells #4 and #5 Update</a:t>
            </a:r>
          </a:p>
          <a:p>
            <a:r>
              <a:rPr lang="en-US" dirty="0"/>
              <a:t>Wells #7 and #8</a:t>
            </a:r>
          </a:p>
          <a:p>
            <a:r>
              <a:rPr lang="en-US" dirty="0"/>
              <a:t>Wells #2 and #3</a:t>
            </a:r>
          </a:p>
          <a:p>
            <a:r>
              <a:rPr lang="en-US" dirty="0"/>
              <a:t>Challenges and Opportunities</a:t>
            </a:r>
          </a:p>
          <a:p>
            <a:r>
              <a:rPr lang="en-US" dirty="0"/>
              <a:t>Questions and 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22DD0-AA3F-42B1-985D-583D88AF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14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ED17-A5D1-4174-8036-2AC1CAF7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D7B8E-7C96-4A45-8B86-74807D404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7BAF0-97FA-443D-BD67-F75A9546D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00B9C-19E9-4E20-BDEA-80B717F17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18904599" cy="1448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96DBC3-E1EC-449C-ACD4-6E28C32BF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8224" y="8315324"/>
            <a:ext cx="21750577" cy="1448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74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71EB3-E6D6-4A41-8662-5A2DE1241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2A503-682E-4371-9075-810712856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BB369-CCD6-4753-9705-2C1F4D4C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27936-B011-49CA-86A2-F00D0ED74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07642"/>
            <a:ext cx="32884775" cy="193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62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8612A-F075-44A6-BD2F-454CFA07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Short Chain Too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0FEBD-B6DC-4E49-99C0-596032B8F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B61D9-2085-4F48-8431-0AA0AF21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B63EF-854E-4623-BB7C-B1EEC2540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0" t="4449" r="28844" b="702"/>
          <a:stretch/>
        </p:blipFill>
        <p:spPr>
          <a:xfrm>
            <a:off x="7010400" y="5867400"/>
            <a:ext cx="18897600" cy="123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67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2911C5-C3FC-4CD3-9FA8-8A14AEF1B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GAC Conditioning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D7E6524-66D1-4EFE-9E04-A8928E935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8AB94-DECA-4667-BFC4-5A17B613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25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E7B51-AC79-4FF6-B17C-04E2C6BF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GAC Conditioning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CFD83-9CBD-4090-8949-55A080977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C7683-23E3-44CB-B27F-D07B5801F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DCA85-BDBE-4089-A802-2556E9E10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1" y="5151122"/>
            <a:ext cx="15087600" cy="1692538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357DE0-7E28-48A7-9454-C92B9139194E}"/>
              </a:ext>
            </a:extLst>
          </p:cNvPr>
          <p:cNvSpPr/>
          <p:nvPr/>
        </p:nvSpPr>
        <p:spPr>
          <a:xfrm>
            <a:off x="21329932" y="8153400"/>
            <a:ext cx="2667001" cy="4953000"/>
          </a:xfrm>
          <a:prstGeom prst="ellipse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C49F300-3D95-4803-9E7B-96C5071B693E}"/>
              </a:ext>
            </a:extLst>
          </p:cNvPr>
          <p:cNvSpPr/>
          <p:nvPr/>
        </p:nvSpPr>
        <p:spPr>
          <a:xfrm>
            <a:off x="12682789" y="6150562"/>
            <a:ext cx="2057398" cy="28372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6DD4852-71E7-4689-8894-72A4D4AB4A72}"/>
              </a:ext>
            </a:extLst>
          </p:cNvPr>
          <p:cNvSpPr/>
          <p:nvPr/>
        </p:nvSpPr>
        <p:spPr>
          <a:xfrm>
            <a:off x="21634733" y="6120082"/>
            <a:ext cx="2057398" cy="28372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E139E-D988-4FD8-9B18-A6D3C0C6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5E910-8B7E-4E29-A667-EDC4158EF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F51DB-5243-4D12-9740-8C4FB14E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A6EE9-E3EE-4064-9EB1-E1B104DD7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2971353" cy="22402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9F10D9C-F900-4E4C-9682-B4D3F55796F6}"/>
              </a:ext>
            </a:extLst>
          </p:cNvPr>
          <p:cNvSpPr/>
          <p:nvPr/>
        </p:nvSpPr>
        <p:spPr>
          <a:xfrm>
            <a:off x="8153400" y="-1061722"/>
            <a:ext cx="22128480" cy="22128480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82A610-37FC-4550-AA2C-3E6C768D596F}"/>
              </a:ext>
            </a:extLst>
          </p:cNvPr>
          <p:cNvSpPr/>
          <p:nvPr/>
        </p:nvSpPr>
        <p:spPr>
          <a:xfrm>
            <a:off x="2636520" y="5453384"/>
            <a:ext cx="22128480" cy="22128480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274A4-29F5-4172-A41A-5783A9B7B6B0}"/>
              </a:ext>
            </a:extLst>
          </p:cNvPr>
          <p:cNvSpPr/>
          <p:nvPr/>
        </p:nvSpPr>
        <p:spPr>
          <a:xfrm rot="18819907">
            <a:off x="15955763" y="15271849"/>
            <a:ext cx="2454674" cy="922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TP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CF0DEA-5483-4A90-9DC9-D776A1CD7E70}"/>
              </a:ext>
            </a:extLst>
          </p:cNvPr>
          <p:cNvSpPr/>
          <p:nvPr/>
        </p:nvSpPr>
        <p:spPr>
          <a:xfrm>
            <a:off x="13365480" y="16080736"/>
            <a:ext cx="822960" cy="822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3584AC-63F3-4991-9C86-F2A98485D802}"/>
              </a:ext>
            </a:extLst>
          </p:cNvPr>
          <p:cNvSpPr/>
          <p:nvPr/>
        </p:nvSpPr>
        <p:spPr>
          <a:xfrm>
            <a:off x="18806160" y="9591038"/>
            <a:ext cx="822960" cy="822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F2E9CD-5A69-4FF2-816A-3AB30ECC3485}"/>
              </a:ext>
            </a:extLst>
          </p:cNvPr>
          <p:cNvSpPr/>
          <p:nvPr/>
        </p:nvSpPr>
        <p:spPr>
          <a:xfrm rot="19240503">
            <a:off x="19353680" y="13256677"/>
            <a:ext cx="1496267" cy="992906"/>
          </a:xfrm>
          <a:prstGeom prst="roundRect">
            <a:avLst/>
          </a:prstGeom>
          <a:solidFill>
            <a:schemeClr val="accent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Basin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76ECA8-031E-40F7-8506-25BEBC698387}"/>
              </a:ext>
            </a:extLst>
          </p:cNvPr>
          <p:cNvCxnSpPr>
            <a:cxnSpLocks/>
          </p:cNvCxnSpPr>
          <p:nvPr/>
        </p:nvCxnSpPr>
        <p:spPr>
          <a:xfrm flipV="1">
            <a:off x="18217873" y="13753130"/>
            <a:ext cx="0" cy="1275456"/>
          </a:xfrm>
          <a:prstGeom prst="straightConnector1">
            <a:avLst/>
          </a:prstGeom>
          <a:ln w="2540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DB4354-DC58-4B92-A019-3123DD94D87F}"/>
              </a:ext>
            </a:extLst>
          </p:cNvPr>
          <p:cNvCxnSpPr>
            <a:cxnSpLocks/>
          </p:cNvCxnSpPr>
          <p:nvPr/>
        </p:nvCxnSpPr>
        <p:spPr>
          <a:xfrm flipV="1">
            <a:off x="18213060" y="11887200"/>
            <a:ext cx="3046740" cy="1865930"/>
          </a:xfrm>
          <a:prstGeom prst="straightConnector1">
            <a:avLst/>
          </a:prstGeom>
          <a:ln w="2540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ADF658-19D1-4180-A7E0-9F9D1BA4CD2B}"/>
              </a:ext>
            </a:extLst>
          </p:cNvPr>
          <p:cNvCxnSpPr>
            <a:cxnSpLocks/>
          </p:cNvCxnSpPr>
          <p:nvPr/>
        </p:nvCxnSpPr>
        <p:spPr>
          <a:xfrm>
            <a:off x="21275041" y="11905765"/>
            <a:ext cx="6918959" cy="4477235"/>
          </a:xfrm>
          <a:prstGeom prst="straightConnector1">
            <a:avLst/>
          </a:prstGeom>
          <a:ln w="2540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7FED06-F6FC-48C5-9AC9-8FFED40753F2}"/>
              </a:ext>
            </a:extLst>
          </p:cNvPr>
          <p:cNvCxnSpPr/>
          <p:nvPr/>
        </p:nvCxnSpPr>
        <p:spPr>
          <a:xfrm flipH="1">
            <a:off x="26136600" y="8001000"/>
            <a:ext cx="6019800" cy="13065758"/>
          </a:xfrm>
          <a:prstGeom prst="straightConnector1">
            <a:avLst/>
          </a:prstGeom>
          <a:ln w="1905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8EB7D8-16BE-4FCB-81CE-31222225C2A5}"/>
              </a:ext>
            </a:extLst>
          </p:cNvPr>
          <p:cNvCxnSpPr>
            <a:cxnSpLocks/>
          </p:cNvCxnSpPr>
          <p:nvPr/>
        </p:nvCxnSpPr>
        <p:spPr>
          <a:xfrm flipV="1">
            <a:off x="18370273" y="14173200"/>
            <a:ext cx="1258847" cy="1007786"/>
          </a:xfrm>
          <a:prstGeom prst="straightConnector1">
            <a:avLst/>
          </a:prstGeom>
          <a:ln w="254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6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2911C5-C3FC-4CD3-9FA8-8A14AEF1B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MCL’s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D7E6524-66D1-4EFE-9E04-A8928E935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Wells #2/#3 and #7/#8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8AB94-DECA-4667-BFC4-5A17B613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53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B690-F82C-445A-BF94-1BAA91B4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MCL’s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A4611-6055-4C6F-A953-3256A27A1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NH just adopted new administrative rules July 19, 2019</a:t>
            </a:r>
          </a:p>
          <a:p>
            <a:pPr lvl="1"/>
            <a:r>
              <a:rPr lang="en-US" dirty="0"/>
              <a:t>Drinking Water Standard</a:t>
            </a:r>
          </a:p>
          <a:p>
            <a:pPr lvl="1"/>
            <a:r>
              <a:rPr lang="en-US" dirty="0"/>
              <a:t>Ambient Groundwater Quality Standard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5F0D1-2063-4AC7-BFBB-B33CBCB78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90"/>
          <a:stretch/>
        </p:blipFill>
        <p:spPr>
          <a:xfrm>
            <a:off x="304800" y="5120641"/>
            <a:ext cx="33040939" cy="122723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B31F89F-29AB-4A15-BE9A-19EE83F1AB63}"/>
              </a:ext>
            </a:extLst>
          </p:cNvPr>
          <p:cNvSpPr/>
          <p:nvPr/>
        </p:nvSpPr>
        <p:spPr>
          <a:xfrm>
            <a:off x="-1143000" y="10972800"/>
            <a:ext cx="38785800" cy="78486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3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CE7C-1CEC-486D-98DD-5A3A8682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436878"/>
            <a:ext cx="29626560" cy="2315701"/>
          </a:xfrm>
        </p:spPr>
        <p:txBody>
          <a:bodyPr/>
          <a:lstStyle/>
          <a:p>
            <a:r>
              <a:rPr lang="en-US" dirty="0"/>
              <a:t>PFOA Concentration History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A0EE9-EA78-4568-BAF4-D36FE83FF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369" y="3722834"/>
            <a:ext cx="12196083" cy="6782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2E3D8-1A49-4C91-A555-D7D512B64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948" y="3440695"/>
            <a:ext cx="11327144" cy="738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FFE21-40EE-40FD-824E-E27F6710A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537" y="10972800"/>
            <a:ext cx="12196083" cy="8190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F6B0DD-C083-42F9-A919-898525AAA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8444" y="11516078"/>
            <a:ext cx="11266151" cy="753210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93BFC4-B3C9-4F95-A236-3243133C3922}"/>
              </a:ext>
            </a:extLst>
          </p:cNvPr>
          <p:cNvCxnSpPr/>
          <p:nvPr/>
        </p:nvCxnSpPr>
        <p:spPr>
          <a:xfrm>
            <a:off x="18592800" y="15773400"/>
            <a:ext cx="10287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EBFFDA-4AA4-4C9E-99A6-ADDE75EE11CB}"/>
              </a:ext>
            </a:extLst>
          </p:cNvPr>
          <p:cNvCxnSpPr/>
          <p:nvPr/>
        </p:nvCxnSpPr>
        <p:spPr>
          <a:xfrm>
            <a:off x="18745200" y="7848600"/>
            <a:ext cx="10287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025414-6514-45FC-94F4-3DCE5BFC4315}"/>
              </a:ext>
            </a:extLst>
          </p:cNvPr>
          <p:cNvCxnSpPr/>
          <p:nvPr/>
        </p:nvCxnSpPr>
        <p:spPr>
          <a:xfrm>
            <a:off x="3886200" y="7848600"/>
            <a:ext cx="10287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19C940-195A-45EB-9A3D-AAF93193353D}"/>
              </a:ext>
            </a:extLst>
          </p:cNvPr>
          <p:cNvCxnSpPr/>
          <p:nvPr/>
        </p:nvCxnSpPr>
        <p:spPr>
          <a:xfrm>
            <a:off x="4267200" y="15788640"/>
            <a:ext cx="10287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713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A71EE-C8B2-4BAA-A190-8F03960C0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Impact of New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B675E-31BF-469B-A60E-6A2814FFA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Now a regulatory requirement to treat</a:t>
            </a:r>
          </a:p>
          <a:p>
            <a:pPr lvl="1"/>
            <a:r>
              <a:rPr lang="en-US" dirty="0"/>
              <a:t>Lag Vessels Required</a:t>
            </a:r>
          </a:p>
          <a:p>
            <a:pPr lvl="1"/>
            <a:r>
              <a:rPr lang="en-US" dirty="0"/>
              <a:t>Larger WTP’s</a:t>
            </a:r>
          </a:p>
          <a:p>
            <a:pPr lvl="1"/>
            <a:r>
              <a:rPr lang="en-US" dirty="0"/>
              <a:t>Preliminary estimate – add $3 million</a:t>
            </a:r>
          </a:p>
        </p:txBody>
      </p:sp>
    </p:spTree>
    <p:extLst>
      <p:ext uri="{BB962C8B-B14F-4D97-AF65-F5344CB8AC3E}">
        <p14:creationId xmlns:p14="http://schemas.microsoft.com/office/powerpoint/2010/main" val="4082240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4F1B28-7CFD-4FC7-812D-9D19601B57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E906CE6-3D64-4728-B4F6-75D22E511D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C46D-E1D9-4C62-BB2C-3F5C029F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29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10C4-D35D-48AE-87D9-1F5540058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7 &amp; 8 Addition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F5A98-90E9-4A53-A80C-07894DD43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B1EFD-AB7E-4A4A-8609-F8B26A34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4E218-FC68-40E8-A63A-346B058A3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3" y="5120641"/>
            <a:ext cx="32838497" cy="17640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94E3E6-5E79-41AE-8662-543E890E4712}"/>
              </a:ext>
            </a:extLst>
          </p:cNvPr>
          <p:cNvSpPr/>
          <p:nvPr/>
        </p:nvSpPr>
        <p:spPr>
          <a:xfrm>
            <a:off x="1905000" y="7120891"/>
            <a:ext cx="14325600" cy="13453109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25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9E49E9-D6BF-4F6C-A5B1-426A9E77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Capital Projects - Increases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03C2F3C-37DB-4CDE-AE58-E270A271A7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45920" y="7086600"/>
          <a:ext cx="30053279" cy="917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3212">
                  <a:extLst>
                    <a:ext uri="{9D8B030D-6E8A-4147-A177-3AD203B41FA5}">
                      <a16:colId xmlns:a16="http://schemas.microsoft.com/office/drawing/2014/main" val="3793790788"/>
                    </a:ext>
                  </a:extLst>
                </a:gridCol>
                <a:gridCol w="9052668">
                  <a:extLst>
                    <a:ext uri="{9D8B030D-6E8A-4147-A177-3AD203B41FA5}">
                      <a16:colId xmlns:a16="http://schemas.microsoft.com/office/drawing/2014/main" val="2721995521"/>
                    </a:ext>
                  </a:extLst>
                </a:gridCol>
                <a:gridCol w="5867399">
                  <a:extLst>
                    <a:ext uri="{9D8B030D-6E8A-4147-A177-3AD203B41FA5}">
                      <a16:colId xmlns:a16="http://schemas.microsoft.com/office/drawing/2014/main" val="1228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80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/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/>
                        <a:t>Additional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901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0" dirty="0"/>
                        <a:t>Turkey Hill 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/>
                        <a:t>$1,300,000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8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034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0" dirty="0"/>
                        <a:t>Wells #4 and #5 PFAS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/>
                        <a:t>$4,160,000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>
                          <a:solidFill>
                            <a:srgbClr val="FF0000"/>
                          </a:solidFill>
                        </a:rPr>
                        <a:t>$1,000,000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36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0" dirty="0"/>
                        <a:t>Wells #7 and #8 PFAS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/>
                        <a:t>$3,600,000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>
                          <a:solidFill>
                            <a:srgbClr val="FF0000"/>
                          </a:solidFill>
                        </a:rPr>
                        <a:t>$1,500,000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226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0" dirty="0"/>
                        <a:t>Wells #2 and #3 PFAS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/>
                        <a:t>$6,400,000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>
                          <a:solidFill>
                            <a:srgbClr val="FF0000"/>
                          </a:solidFill>
                        </a:rPr>
                        <a:t>$1,500,000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48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0" dirty="0"/>
                        <a:t>Wells #3 Fe/Mn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dirty="0"/>
                        <a:t>$4,500,000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8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983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b="1" dirty="0"/>
                        <a:t>$19,960,000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0" b="1" dirty="0">
                          <a:solidFill>
                            <a:srgbClr val="FF0000"/>
                          </a:solidFill>
                        </a:rPr>
                        <a:t>$4,000,000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3766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CD50B68-DD77-4E77-AFD4-B705CC079E1E}"/>
              </a:ext>
            </a:extLst>
          </p:cNvPr>
          <p:cNvSpPr txBox="1"/>
          <p:nvPr/>
        </p:nvSpPr>
        <p:spPr>
          <a:xfrm>
            <a:off x="23180520" y="16535400"/>
            <a:ext cx="8518679" cy="3046988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9600" dirty="0"/>
              <a:t>Total = $24.0 M</a:t>
            </a:r>
          </a:p>
          <a:p>
            <a:r>
              <a:rPr lang="en-US" sz="9600" dirty="0"/>
              <a:t>PFAS = $18.2 M</a:t>
            </a:r>
          </a:p>
        </p:txBody>
      </p:sp>
    </p:spTree>
    <p:extLst>
      <p:ext uri="{BB962C8B-B14F-4D97-AF65-F5344CB8AC3E}">
        <p14:creationId xmlns:p14="http://schemas.microsoft.com/office/powerpoint/2010/main" val="26118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02E203-9066-4E1B-BA25-63DEFA88EE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Technical Review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1E4729F-C56C-46A2-B038-68236F5E70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71E13-1B93-4012-9C64-80CBF018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80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F4D2B1-291B-4CB0-BE19-3B49010EAD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Commissioner Comments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0B41C8F-7366-4F2D-A3C3-53FABBEDC0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DEDC2-39FE-4A68-93F4-A18949011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11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13E590-8669-4D0D-ACDE-F99EAC3D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8880" y="436878"/>
            <a:ext cx="27980640" cy="3296922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3D14A-EEF1-4C64-8D85-A2FC9E0D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06226-20AF-4E8F-806B-D0AC9DC9C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3800"/>
            <a:ext cx="33284002" cy="1984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2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9CCD-2FB3-4EDC-9AC0-A91958DD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74B6E-08AF-4DF0-8168-97DBD99B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15AC5-EA79-4501-8DE1-946950EE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EA36F-5657-43EF-B559-AA69BF5F3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14171" y="3262629"/>
            <a:ext cx="29162048" cy="18826790"/>
          </a:xfrm>
          <a:prstGeom prst="rect">
            <a:avLst/>
          </a:prstGeom>
          <a:solidFill>
            <a:srgbClr val="FFFF99"/>
          </a:solidFill>
          <a:ln w="76200"/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940AFEF-92D8-41AF-BA6B-312E091F4590}"/>
              </a:ext>
            </a:extLst>
          </p:cNvPr>
          <p:cNvSpPr/>
          <p:nvPr/>
        </p:nvSpPr>
        <p:spPr>
          <a:xfrm>
            <a:off x="15259050" y="12733174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7A638C-DC4C-4322-9694-78C42DFB2E96}"/>
              </a:ext>
            </a:extLst>
          </p:cNvPr>
          <p:cNvSpPr/>
          <p:nvPr/>
        </p:nvSpPr>
        <p:spPr>
          <a:xfrm>
            <a:off x="10620375" y="19564512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E531DB-7442-47F3-99FD-700C064647E7}"/>
              </a:ext>
            </a:extLst>
          </p:cNvPr>
          <p:cNvSpPr/>
          <p:nvPr/>
        </p:nvSpPr>
        <p:spPr>
          <a:xfrm>
            <a:off x="14497050" y="8091095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A64CE4-055F-46AF-89FB-878A40359CAF}"/>
              </a:ext>
            </a:extLst>
          </p:cNvPr>
          <p:cNvSpPr/>
          <p:nvPr/>
        </p:nvSpPr>
        <p:spPr>
          <a:xfrm>
            <a:off x="10062210" y="5856124"/>
            <a:ext cx="762000" cy="838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D502E7-E4BC-428F-B424-C98BD3A344F6}"/>
              </a:ext>
            </a:extLst>
          </p:cNvPr>
          <p:cNvSpPr/>
          <p:nvPr/>
        </p:nvSpPr>
        <p:spPr>
          <a:xfrm>
            <a:off x="10218420" y="19309239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B18100E-836A-47A2-9E65-73913C0DAF6F}"/>
              </a:ext>
            </a:extLst>
          </p:cNvPr>
          <p:cNvSpPr/>
          <p:nvPr/>
        </p:nvSpPr>
        <p:spPr>
          <a:xfrm>
            <a:off x="15716250" y="14782800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43F01E-47F7-4CAC-BBA9-63A2D27FDCE2}"/>
              </a:ext>
            </a:extLst>
          </p:cNvPr>
          <p:cNvSpPr/>
          <p:nvPr/>
        </p:nvSpPr>
        <p:spPr>
          <a:xfrm>
            <a:off x="16687800" y="13030200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7D3BAF5-3228-4813-9E99-F2CEEEC04689}"/>
              </a:ext>
            </a:extLst>
          </p:cNvPr>
          <p:cNvSpPr/>
          <p:nvPr/>
        </p:nvSpPr>
        <p:spPr>
          <a:xfrm>
            <a:off x="19547995" y="6781800"/>
            <a:ext cx="762000" cy="838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62C9002-C461-4195-BE49-7FD56FD2585D}"/>
              </a:ext>
            </a:extLst>
          </p:cNvPr>
          <p:cNvSpPr/>
          <p:nvPr/>
        </p:nvSpPr>
        <p:spPr>
          <a:xfrm>
            <a:off x="19431000" y="7252895"/>
            <a:ext cx="762000" cy="838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65688A-BEB1-43C3-8CD8-6174A93E8699}"/>
              </a:ext>
            </a:extLst>
          </p:cNvPr>
          <p:cNvSpPr/>
          <p:nvPr/>
        </p:nvSpPr>
        <p:spPr>
          <a:xfrm>
            <a:off x="10062210" y="18592806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B6F89-7446-45ED-A7D3-7D168EFEF0D3}"/>
              </a:ext>
            </a:extLst>
          </p:cNvPr>
          <p:cNvSpPr/>
          <p:nvPr/>
        </p:nvSpPr>
        <p:spPr>
          <a:xfrm>
            <a:off x="14392275" y="8846171"/>
            <a:ext cx="866775" cy="806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613640-3D40-42EC-8014-288B1A760520}"/>
              </a:ext>
            </a:extLst>
          </p:cNvPr>
          <p:cNvSpPr/>
          <p:nvPr/>
        </p:nvSpPr>
        <p:spPr>
          <a:xfrm>
            <a:off x="19547995" y="3451862"/>
            <a:ext cx="762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70FF13-F163-4D5D-AAFB-538AA17D4ED3}"/>
              </a:ext>
            </a:extLst>
          </p:cNvPr>
          <p:cNvSpPr/>
          <p:nvPr/>
        </p:nvSpPr>
        <p:spPr>
          <a:xfrm>
            <a:off x="11871170" y="18343110"/>
            <a:ext cx="762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9C0DA6-C1A3-4ED7-A47E-EE2C4EE497DC}"/>
              </a:ext>
            </a:extLst>
          </p:cNvPr>
          <p:cNvSpPr/>
          <p:nvPr/>
        </p:nvSpPr>
        <p:spPr>
          <a:xfrm>
            <a:off x="7315199" y="10744199"/>
            <a:ext cx="7077075" cy="4507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166 Miles of Piping</a:t>
            </a:r>
          </a:p>
          <a:p>
            <a:pPr algn="ctr"/>
            <a:r>
              <a:rPr lang="en-US" dirty="0"/>
              <a:t>6 wells</a:t>
            </a:r>
          </a:p>
          <a:p>
            <a:pPr algn="ctr"/>
            <a:r>
              <a:rPr lang="en-US" dirty="0"/>
              <a:t>1 treatment plant</a:t>
            </a:r>
          </a:p>
          <a:p>
            <a:pPr algn="ctr"/>
            <a:r>
              <a:rPr lang="en-US" dirty="0"/>
              <a:t>3 pumping stations</a:t>
            </a:r>
          </a:p>
          <a:p>
            <a:pPr algn="ctr"/>
            <a:r>
              <a:rPr lang="en-US" dirty="0"/>
              <a:t>3 tanks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7C8F2A-7696-4CEA-BC11-F3621C144EED}"/>
              </a:ext>
            </a:extLst>
          </p:cNvPr>
          <p:cNvSpPr/>
          <p:nvPr/>
        </p:nvSpPr>
        <p:spPr>
          <a:xfrm>
            <a:off x="15259050" y="17219160"/>
            <a:ext cx="5734050" cy="2247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~$175 Million in Assets</a:t>
            </a:r>
          </a:p>
        </p:txBody>
      </p:sp>
    </p:spTree>
    <p:extLst>
      <p:ext uri="{BB962C8B-B14F-4D97-AF65-F5344CB8AC3E}">
        <p14:creationId xmlns:p14="http://schemas.microsoft.com/office/powerpoint/2010/main" val="4262455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9CCD-2FB3-4EDC-9AC0-A91958DD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74B6E-08AF-4DF0-8168-97DBD99B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15AC5-EA79-4501-8DE1-946950EE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EA36F-5657-43EF-B559-AA69BF5F3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14171" y="3262629"/>
            <a:ext cx="29162048" cy="18826790"/>
          </a:xfrm>
          <a:prstGeom prst="rect">
            <a:avLst/>
          </a:prstGeom>
          <a:solidFill>
            <a:srgbClr val="FFFF99"/>
          </a:solidFill>
          <a:ln w="76200"/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940AFEF-92D8-41AF-BA6B-312E091F4590}"/>
              </a:ext>
            </a:extLst>
          </p:cNvPr>
          <p:cNvSpPr/>
          <p:nvPr/>
        </p:nvSpPr>
        <p:spPr>
          <a:xfrm>
            <a:off x="15259050" y="12733174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7A638C-DC4C-4322-9694-78C42DFB2E96}"/>
              </a:ext>
            </a:extLst>
          </p:cNvPr>
          <p:cNvSpPr/>
          <p:nvPr/>
        </p:nvSpPr>
        <p:spPr>
          <a:xfrm>
            <a:off x="10620375" y="19564512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E531DB-7442-47F3-99FD-700C064647E7}"/>
              </a:ext>
            </a:extLst>
          </p:cNvPr>
          <p:cNvSpPr/>
          <p:nvPr/>
        </p:nvSpPr>
        <p:spPr>
          <a:xfrm>
            <a:off x="14497050" y="8091095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A64CE4-055F-46AF-89FB-878A40359CAF}"/>
              </a:ext>
            </a:extLst>
          </p:cNvPr>
          <p:cNvSpPr/>
          <p:nvPr/>
        </p:nvSpPr>
        <p:spPr>
          <a:xfrm>
            <a:off x="10062210" y="5856124"/>
            <a:ext cx="762000" cy="838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D502E7-E4BC-428F-B424-C98BD3A344F6}"/>
              </a:ext>
            </a:extLst>
          </p:cNvPr>
          <p:cNvSpPr/>
          <p:nvPr/>
        </p:nvSpPr>
        <p:spPr>
          <a:xfrm>
            <a:off x="10218420" y="19309239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B18100E-836A-47A2-9E65-73913C0DAF6F}"/>
              </a:ext>
            </a:extLst>
          </p:cNvPr>
          <p:cNvSpPr/>
          <p:nvPr/>
        </p:nvSpPr>
        <p:spPr>
          <a:xfrm>
            <a:off x="15716250" y="14782800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43F01E-47F7-4CAC-BBA9-63A2D27FDCE2}"/>
              </a:ext>
            </a:extLst>
          </p:cNvPr>
          <p:cNvSpPr/>
          <p:nvPr/>
        </p:nvSpPr>
        <p:spPr>
          <a:xfrm>
            <a:off x="16687800" y="13030200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7D3BAF5-3228-4813-9E99-F2CEEEC04689}"/>
              </a:ext>
            </a:extLst>
          </p:cNvPr>
          <p:cNvSpPr/>
          <p:nvPr/>
        </p:nvSpPr>
        <p:spPr>
          <a:xfrm>
            <a:off x="19547995" y="6781800"/>
            <a:ext cx="762000" cy="838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62C9002-C461-4195-BE49-7FD56FD2585D}"/>
              </a:ext>
            </a:extLst>
          </p:cNvPr>
          <p:cNvSpPr/>
          <p:nvPr/>
        </p:nvSpPr>
        <p:spPr>
          <a:xfrm>
            <a:off x="19431000" y="7252895"/>
            <a:ext cx="762000" cy="838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65688A-BEB1-43C3-8CD8-6174A93E8699}"/>
              </a:ext>
            </a:extLst>
          </p:cNvPr>
          <p:cNvSpPr/>
          <p:nvPr/>
        </p:nvSpPr>
        <p:spPr>
          <a:xfrm>
            <a:off x="10062210" y="18592806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B6F89-7446-45ED-A7D3-7D168EFEF0D3}"/>
              </a:ext>
            </a:extLst>
          </p:cNvPr>
          <p:cNvSpPr/>
          <p:nvPr/>
        </p:nvSpPr>
        <p:spPr>
          <a:xfrm>
            <a:off x="14392275" y="8846171"/>
            <a:ext cx="866775" cy="806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F2BE9A-C6CF-4FDF-8319-879F8E1F95D7}"/>
              </a:ext>
            </a:extLst>
          </p:cNvPr>
          <p:cNvSpPr/>
          <p:nvPr/>
        </p:nvSpPr>
        <p:spPr>
          <a:xfrm>
            <a:off x="19812000" y="7087795"/>
            <a:ext cx="1371600" cy="914400"/>
          </a:xfrm>
          <a:prstGeom prst="rect">
            <a:avLst/>
          </a:prstGeom>
          <a:solidFill>
            <a:srgbClr val="FFFF99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78149E-8DFF-4123-BB50-6F4E4AA00D51}"/>
              </a:ext>
            </a:extLst>
          </p:cNvPr>
          <p:cNvSpPr/>
          <p:nvPr/>
        </p:nvSpPr>
        <p:spPr>
          <a:xfrm>
            <a:off x="14649450" y="14239084"/>
            <a:ext cx="1371600" cy="914400"/>
          </a:xfrm>
          <a:prstGeom prst="rect">
            <a:avLst/>
          </a:prstGeom>
          <a:solidFill>
            <a:srgbClr val="FFFF99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E395B4-D728-4659-ADEF-79C325BE8D10}"/>
              </a:ext>
            </a:extLst>
          </p:cNvPr>
          <p:cNvSpPr/>
          <p:nvPr/>
        </p:nvSpPr>
        <p:spPr>
          <a:xfrm>
            <a:off x="8810625" y="18615659"/>
            <a:ext cx="1371600" cy="914400"/>
          </a:xfrm>
          <a:prstGeom prst="rect">
            <a:avLst/>
          </a:prstGeom>
          <a:solidFill>
            <a:srgbClr val="FFFF99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TP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B67A4F-EC97-4E9C-9D02-95C5F04E4741}"/>
              </a:ext>
            </a:extLst>
          </p:cNvPr>
          <p:cNvSpPr/>
          <p:nvPr/>
        </p:nvSpPr>
        <p:spPr>
          <a:xfrm>
            <a:off x="14544675" y="8998571"/>
            <a:ext cx="866775" cy="806330"/>
          </a:xfrm>
          <a:prstGeom prst="rect">
            <a:avLst/>
          </a:prstGeom>
          <a:solidFill>
            <a:srgbClr val="FFFF99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1EA5E6-1EDB-4D4C-A439-042D52CDE5DA}"/>
              </a:ext>
            </a:extLst>
          </p:cNvPr>
          <p:cNvCxnSpPr>
            <a:cxnSpLocks/>
          </p:cNvCxnSpPr>
          <p:nvPr/>
        </p:nvCxnSpPr>
        <p:spPr>
          <a:xfrm flipH="1">
            <a:off x="16306800" y="13675358"/>
            <a:ext cx="704850" cy="1168401"/>
          </a:xfrm>
          <a:prstGeom prst="line">
            <a:avLst/>
          </a:prstGeom>
          <a:ln w="190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07E372E-0D88-496B-834F-AA4ED0C4921F}"/>
              </a:ext>
            </a:extLst>
          </p:cNvPr>
          <p:cNvSpPr/>
          <p:nvPr/>
        </p:nvSpPr>
        <p:spPr>
          <a:xfrm>
            <a:off x="15259050" y="17219160"/>
            <a:ext cx="5734050" cy="2247900"/>
          </a:xfrm>
          <a:prstGeom prst="rect">
            <a:avLst/>
          </a:prstGeom>
          <a:solidFill>
            <a:srgbClr val="FFFF99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$20+ Million Investment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613640-3D40-42EC-8014-288B1A760520}"/>
              </a:ext>
            </a:extLst>
          </p:cNvPr>
          <p:cNvSpPr/>
          <p:nvPr/>
        </p:nvSpPr>
        <p:spPr>
          <a:xfrm>
            <a:off x="19547995" y="3451862"/>
            <a:ext cx="762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7489A3-A54A-4589-A4EF-259710E0AC6F}"/>
              </a:ext>
            </a:extLst>
          </p:cNvPr>
          <p:cNvSpPr/>
          <p:nvPr/>
        </p:nvSpPr>
        <p:spPr>
          <a:xfrm>
            <a:off x="11871170" y="18343110"/>
            <a:ext cx="762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87237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4F1B28-7CFD-4FC7-812D-9D19601B57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Wells #4 and #5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E906CE6-3D64-4728-B4F6-75D22E511D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C46D-E1D9-4C62-BB2C-3F5C029F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612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E15B8-D18C-4EF5-A635-A17972E6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8A3FE-EBE5-4423-8443-3FEC72025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2B93B-4628-4363-B637-9178FD70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766E7-3BC0-4822-BD8C-59486FC79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0" y="0"/>
            <a:ext cx="35568233" cy="219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09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210E-AC8A-4031-9BE9-0177E9A3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9B7A1-9671-4D06-8360-7AF19EBBD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092F6-8F81-41B8-B774-7F37D8A1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69B2-235B-4D37-A226-D8F9B91192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8302F-C709-4CFC-B980-E810647C6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308" y="0"/>
            <a:ext cx="32694096" cy="239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480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E Standard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derwood.potx" id="{63843624-FBA6-4292-A79B-2C6E0ADEF126}" vid="{26F3AE89-52FA-4260-A85E-FAFEA88DFD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Underwood</Template>
  <TotalTime>5398</TotalTime>
  <Words>548</Words>
  <Application>Microsoft Office PowerPoint</Application>
  <PresentationFormat>Custom</PresentationFormat>
  <Paragraphs>250</Paragraphs>
  <Slides>44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1_Office Theme</vt:lpstr>
      <vt:lpstr>Water System Infrastructure Improvements Merrimack Village District PFAS Treatment and CIP Wells 2, 3, 7 &amp; 8 </vt:lpstr>
      <vt:lpstr>Introductions</vt:lpstr>
      <vt:lpstr>Agenda</vt:lpstr>
      <vt:lpstr>Background</vt:lpstr>
      <vt:lpstr>PowerPoint Presentation</vt:lpstr>
      <vt:lpstr>PowerPoint Presentation</vt:lpstr>
      <vt:lpstr>Wells #4 and #5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Wells #7 and #8</vt:lpstr>
      <vt:lpstr>Existing Treatment Plant - #7/#8</vt:lpstr>
      <vt:lpstr>Well 7 &amp; 8 Addition</vt:lpstr>
      <vt:lpstr>Well 7 &amp; 8 Addition</vt:lpstr>
      <vt:lpstr>Wells #2 and #3</vt:lpstr>
      <vt:lpstr>PowerPoint Presentation</vt:lpstr>
      <vt:lpstr>Well #2</vt:lpstr>
      <vt:lpstr>Well #3</vt:lpstr>
      <vt:lpstr>Well #2 &amp; #3 Fe/Mn &amp; PFAS Removal</vt:lpstr>
      <vt:lpstr>Well #2 &amp; #3 Fe/Mn &amp; PFAS Removal</vt:lpstr>
      <vt:lpstr>Schedule</vt:lpstr>
      <vt:lpstr>Master Schedule</vt:lpstr>
      <vt:lpstr>Systems Online - Target</vt:lpstr>
      <vt:lpstr>Challenges and Opportunities</vt:lpstr>
      <vt:lpstr>Funding</vt:lpstr>
      <vt:lpstr>Funding Request – May 2019 #2, #3, #7, and #8</vt:lpstr>
      <vt:lpstr>Piloting and RSSCT</vt:lpstr>
      <vt:lpstr>PowerPoint Presentation</vt:lpstr>
      <vt:lpstr>PowerPoint Presentation</vt:lpstr>
      <vt:lpstr>Evaluating Short Chain Too</vt:lpstr>
      <vt:lpstr>GAC Conditioning</vt:lpstr>
      <vt:lpstr>GAC Conditioning</vt:lpstr>
      <vt:lpstr>PowerPoint Presentation</vt:lpstr>
      <vt:lpstr>New MCL’s</vt:lpstr>
      <vt:lpstr>New MCL’s</vt:lpstr>
      <vt:lpstr>PFOA Concentration History</vt:lpstr>
      <vt:lpstr>Impact of New Standards</vt:lpstr>
      <vt:lpstr>Well 7 &amp; 8 Addition</vt:lpstr>
      <vt:lpstr>Current Capital Projects - Increases</vt:lpstr>
      <vt:lpstr>Technical Review</vt:lpstr>
      <vt:lpstr>Commissioner Comments</vt:lpstr>
      <vt:lpstr>Questions?</vt:lpstr>
    </vt:vector>
  </TitlesOfParts>
  <Company>Underwood Engineers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Underwood Template</dc:title>
  <dc:creator>W. Steven Clifton</dc:creator>
  <cp:lastModifiedBy>Amy Doucette</cp:lastModifiedBy>
  <cp:revision>252</cp:revision>
  <cp:lastPrinted>2019-10-21T19:19:41Z</cp:lastPrinted>
  <dcterms:created xsi:type="dcterms:W3CDTF">2016-09-02T15:18:54Z</dcterms:created>
  <dcterms:modified xsi:type="dcterms:W3CDTF">2019-10-24T14:06:25Z</dcterms:modified>
</cp:coreProperties>
</file>